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notesSlides/notesSlide8.xml" ContentType="application/vnd.openxmlformats-officedocument.presentationml.notesSlide+xml"/>
  <Default Extension="gif" ContentType="image/gif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/>
        </p:nvSpPr>
        <p:spPr>
          <a:xfrm>
            <a:off x="372035" y="311039"/>
            <a:ext cx="8399999" cy="4440899"/>
          </a:xfrm>
          <a:prstGeom prst="roundRect">
            <a:avLst>
              <a:gd name="adj" fmla="val 3653"/>
            </a:avLst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9" name="Shape 9"/>
          <p:cNvSpPr/>
          <p:nvPr/>
        </p:nvSpPr>
        <p:spPr>
          <a:xfrm>
            <a:off x="372035" y="4904401"/>
            <a:ext cx="8399999" cy="1206600"/>
          </a:xfrm>
          <a:prstGeom prst="roundRect">
            <a:avLst>
              <a:gd name="adj" fmla="val 15243"/>
            </a:avLst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685800" y="630810"/>
            <a:ext cx="7772400" cy="3789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4572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4572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4572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4572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4572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4572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4572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4572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4572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685800" y="5195894"/>
            <a:ext cx="7772400" cy="614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indent="1905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/>
        </p:nvSpPr>
        <p:spPr>
          <a:xfrm>
            <a:off x="372035" y="1550894"/>
            <a:ext cx="8399999" cy="5170500"/>
          </a:xfrm>
          <a:prstGeom prst="roundRect">
            <a:avLst>
              <a:gd name="adj" fmla="val 2970"/>
            </a:avLst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4" name="Shape 14"/>
          <p:cNvSpPr/>
          <p:nvPr/>
        </p:nvSpPr>
        <p:spPr>
          <a:xfrm rot="10800000" flipH="1">
            <a:off x="372035" y="-120"/>
            <a:ext cx="8399999" cy="1399800"/>
          </a:xfrm>
          <a:prstGeom prst="round2SameRect">
            <a:avLst>
              <a:gd name="adj1" fmla="val 10590"/>
              <a:gd name="adj2" fmla="val 0"/>
            </a:avLst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title"/>
          </p:nvPr>
        </p:nvSpPr>
        <p:spPr>
          <a:xfrm>
            <a:off x="457200" y="186035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defRPr>
                <a:solidFill>
                  <a:schemeClr val="dk2"/>
                </a:solidFill>
              </a:defRPr>
            </a:lvl1pPr>
            <a:lvl2pPr rtl="0">
              <a:defRPr>
                <a:solidFill>
                  <a:schemeClr val="dk2"/>
                </a:solidFill>
              </a:defRPr>
            </a:lvl2pPr>
            <a:lvl3pPr rtl="0">
              <a:defRPr>
                <a:solidFill>
                  <a:schemeClr val="dk2"/>
                </a:solidFill>
              </a:defRPr>
            </a:lvl3pPr>
            <a:lvl4pPr rtl="0">
              <a:defRPr>
                <a:solidFill>
                  <a:schemeClr val="dk2"/>
                </a:solidFill>
              </a:defRPr>
            </a:lvl4pPr>
            <a:lvl5pPr rtl="0">
              <a:defRPr>
                <a:solidFill>
                  <a:schemeClr val="dk2"/>
                </a:solidFill>
              </a:defRPr>
            </a:lvl5pPr>
            <a:lvl6pPr rtl="0">
              <a:defRPr>
                <a:solidFill>
                  <a:schemeClr val="dk2"/>
                </a:solidFill>
              </a:defRPr>
            </a:lvl6pPr>
            <a:lvl7pPr rtl="0">
              <a:defRPr>
                <a:solidFill>
                  <a:schemeClr val="dk2"/>
                </a:solidFill>
              </a:defRPr>
            </a:lvl7pPr>
            <a:lvl8pPr rtl="0">
              <a:defRPr>
                <a:solidFill>
                  <a:schemeClr val="dk2"/>
                </a:solidFill>
              </a:defRPr>
            </a:lvl8pPr>
            <a:lvl9pPr rtl="0"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/>
        </p:nvSpPr>
        <p:spPr>
          <a:xfrm>
            <a:off x="372035" y="1550894"/>
            <a:ext cx="4114800" cy="5170500"/>
          </a:xfrm>
          <a:prstGeom prst="roundRect">
            <a:avLst>
              <a:gd name="adj" fmla="val 3784"/>
            </a:avLst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9" name="Shape 19"/>
          <p:cNvSpPr/>
          <p:nvPr/>
        </p:nvSpPr>
        <p:spPr>
          <a:xfrm rot="10800000" flipH="1">
            <a:off x="372035" y="-120"/>
            <a:ext cx="8399999" cy="1399800"/>
          </a:xfrm>
          <a:prstGeom prst="round2SameRect">
            <a:avLst>
              <a:gd name="adj1" fmla="val 10590"/>
              <a:gd name="adj2" fmla="val 0"/>
            </a:avLst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457200" y="186035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defRPr>
                <a:solidFill>
                  <a:schemeClr val="dk2"/>
                </a:solidFill>
              </a:defRPr>
            </a:lvl1pPr>
            <a:lvl2pPr rtl="0">
              <a:defRPr>
                <a:solidFill>
                  <a:schemeClr val="dk2"/>
                </a:solidFill>
              </a:defRPr>
            </a:lvl2pPr>
            <a:lvl3pPr rtl="0">
              <a:defRPr>
                <a:solidFill>
                  <a:schemeClr val="dk2"/>
                </a:solidFill>
              </a:defRPr>
            </a:lvl3pPr>
            <a:lvl4pPr rtl="0">
              <a:defRPr>
                <a:solidFill>
                  <a:schemeClr val="dk2"/>
                </a:solidFill>
              </a:defRPr>
            </a:lvl4pPr>
            <a:lvl5pPr rtl="0">
              <a:defRPr>
                <a:solidFill>
                  <a:schemeClr val="dk2"/>
                </a:solidFill>
              </a:defRPr>
            </a:lvl5pPr>
            <a:lvl6pPr rtl="0">
              <a:defRPr>
                <a:solidFill>
                  <a:schemeClr val="dk2"/>
                </a:solidFill>
              </a:defRPr>
            </a:lvl6pPr>
            <a:lvl7pPr rtl="0">
              <a:defRPr>
                <a:solidFill>
                  <a:schemeClr val="dk2"/>
                </a:solidFill>
              </a:defRPr>
            </a:lvl7pPr>
            <a:lvl8pPr rtl="0">
              <a:defRPr>
                <a:solidFill>
                  <a:schemeClr val="dk2"/>
                </a:solidFill>
              </a:defRPr>
            </a:lvl8pPr>
            <a:lvl9pPr rtl="0"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25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22" name="Shape 22"/>
          <p:cNvSpPr/>
          <p:nvPr/>
        </p:nvSpPr>
        <p:spPr>
          <a:xfrm>
            <a:off x="4657164" y="1550894"/>
            <a:ext cx="4114800" cy="5170500"/>
          </a:xfrm>
          <a:prstGeom prst="roundRect">
            <a:avLst>
              <a:gd name="adj" fmla="val 3784"/>
            </a:avLst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761353" y="1600200"/>
            <a:ext cx="3925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/>
        </p:nvSpPr>
        <p:spPr>
          <a:xfrm>
            <a:off x="372035" y="1550894"/>
            <a:ext cx="8399999" cy="5170500"/>
          </a:xfrm>
          <a:prstGeom prst="roundRect">
            <a:avLst>
              <a:gd name="adj" fmla="val 2970"/>
            </a:avLst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6" name="Shape 26"/>
          <p:cNvSpPr/>
          <p:nvPr/>
        </p:nvSpPr>
        <p:spPr>
          <a:xfrm rot="10800000" flipH="1">
            <a:off x="372035" y="-120"/>
            <a:ext cx="8399999" cy="1399800"/>
          </a:xfrm>
          <a:prstGeom prst="round2SameRect">
            <a:avLst>
              <a:gd name="adj1" fmla="val 10590"/>
              <a:gd name="adj2" fmla="val 0"/>
            </a:avLst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457200" y="186035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defRPr>
                <a:solidFill>
                  <a:schemeClr val="dk2"/>
                </a:solidFill>
              </a:defRPr>
            </a:lvl1pPr>
            <a:lvl2pPr rtl="0">
              <a:defRPr>
                <a:solidFill>
                  <a:schemeClr val="dk2"/>
                </a:solidFill>
              </a:defRPr>
            </a:lvl2pPr>
            <a:lvl3pPr rtl="0">
              <a:defRPr>
                <a:solidFill>
                  <a:schemeClr val="dk2"/>
                </a:solidFill>
              </a:defRPr>
            </a:lvl3pPr>
            <a:lvl4pPr rtl="0">
              <a:defRPr>
                <a:solidFill>
                  <a:schemeClr val="dk2"/>
                </a:solidFill>
              </a:defRPr>
            </a:lvl4pPr>
            <a:lvl5pPr rtl="0">
              <a:defRPr>
                <a:solidFill>
                  <a:schemeClr val="dk2"/>
                </a:solidFill>
              </a:defRPr>
            </a:lvl5pPr>
            <a:lvl6pPr rtl="0">
              <a:defRPr>
                <a:solidFill>
                  <a:schemeClr val="dk2"/>
                </a:solidFill>
              </a:defRPr>
            </a:lvl6pPr>
            <a:lvl7pPr rtl="0">
              <a:defRPr>
                <a:solidFill>
                  <a:schemeClr val="dk2"/>
                </a:solidFill>
              </a:defRPr>
            </a:lvl7pPr>
            <a:lvl8pPr rtl="0">
              <a:defRPr>
                <a:solidFill>
                  <a:schemeClr val="dk2"/>
                </a:solidFill>
              </a:defRPr>
            </a:lvl8pPr>
            <a:lvl9pPr rtl="0"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372035" y="5702203"/>
            <a:ext cx="8399999" cy="865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2400" b="1">
                <a:solidFill>
                  <a:schemeClr val="lt1"/>
                </a:solidFill>
              </a:defRPr>
            </a:lvl1pPr>
            <a:lvl2pPr marL="34290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2400" b="1">
                <a:solidFill>
                  <a:schemeClr val="lt1"/>
                </a:solidFill>
              </a:defRPr>
            </a:lvl2pPr>
            <a:lvl3pPr marL="34290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2400" b="1">
                <a:solidFill>
                  <a:schemeClr val="lt1"/>
                </a:solidFill>
              </a:defRPr>
            </a:lvl3pPr>
            <a:lvl4pPr marL="34290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2400" b="1">
                <a:solidFill>
                  <a:schemeClr val="lt1"/>
                </a:solidFill>
              </a:defRPr>
            </a:lvl4pPr>
            <a:lvl5pPr marL="34290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2400" b="1">
                <a:solidFill>
                  <a:schemeClr val="lt1"/>
                </a:solidFill>
              </a:defRPr>
            </a:lvl5pPr>
            <a:lvl6pPr marL="34290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2400" b="1">
                <a:solidFill>
                  <a:schemeClr val="lt1"/>
                </a:solidFill>
              </a:defRPr>
            </a:lvl6pPr>
            <a:lvl7pPr marL="34290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2400" b="1">
                <a:solidFill>
                  <a:schemeClr val="lt1"/>
                </a:solidFill>
              </a:defRPr>
            </a:lvl7pPr>
            <a:lvl8pPr marL="34290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2400" b="1">
                <a:solidFill>
                  <a:schemeClr val="lt1"/>
                </a:solidFill>
              </a:defRPr>
            </a:lvl8pPr>
            <a:lvl9pPr marL="34290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24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0" name="Shape 30"/>
          <p:cNvSpPr/>
          <p:nvPr/>
        </p:nvSpPr>
        <p:spPr>
          <a:xfrm>
            <a:off x="372035" y="311039"/>
            <a:ext cx="8399999" cy="5158200"/>
          </a:xfrm>
          <a:prstGeom prst="roundRect">
            <a:avLst>
              <a:gd name="adj" fmla="val 2776"/>
            </a:avLst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/>
        </p:nvSpPr>
        <p:spPr>
          <a:xfrm>
            <a:off x="372035" y="314112"/>
            <a:ext cx="8399999" cy="6229800"/>
          </a:xfrm>
          <a:prstGeom prst="roundRect">
            <a:avLst>
              <a:gd name="adj" fmla="val 2255"/>
            </a:avLst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186035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/>
          <p:nvPr/>
        </p:nvSpPr>
        <p:spPr>
          <a:xfrm>
            <a:off x="322872" y="282226"/>
            <a:ext cx="8488931" cy="636756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35" name="Shape 35"/>
          <p:cNvSpPr txBox="1"/>
          <p:nvPr/>
        </p:nvSpPr>
        <p:spPr>
          <a:xfrm>
            <a:off x="457825" y="420450"/>
            <a:ext cx="8278199" cy="13923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3600">
                <a:solidFill>
                  <a:srgbClr val="FFFFFF"/>
                </a:solidFill>
              </a:rPr>
              <a:t>History &amp; Culture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>
            <a:spLocks noGrp="1"/>
          </p:cNvSpPr>
          <p:nvPr>
            <p:ph type="title"/>
          </p:nvPr>
        </p:nvSpPr>
        <p:spPr>
          <a:xfrm>
            <a:off x="457200" y="186035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The Fertile Crescent</a:t>
            </a:r>
          </a:p>
        </p:txBody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270343" y="1469389"/>
            <a:ext cx="8500200" cy="5247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400"/>
              <a:t>The first civilizations in the world developed in the Fertile Crescent.</a:t>
            </a:r>
          </a:p>
          <a:p>
            <a:pPr marL="914400" lvl="1" indent="-381000" rtl="0">
              <a:buClr>
                <a:schemeClr val="dk1"/>
              </a:buClr>
              <a:buSzPct val="133333"/>
              <a:buFont typeface="Courier New"/>
              <a:buChar char="o"/>
            </a:pPr>
            <a:r>
              <a:rPr lang="en" sz="1800"/>
              <a:t>From the Persian Gulf north through the plains of the Tigris and Euphrates to Asia Minor and the Mediterranean coast.</a:t>
            </a:r>
          </a:p>
          <a:p>
            <a:pPr marL="457200" lvl="0" indent="-3810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400"/>
              <a:t>Many of the plants and animals found on farms throughout the world were first domesticated here.</a:t>
            </a:r>
          </a:p>
          <a:p>
            <a:pPr marL="457200" lvl="0" indent="-3810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400"/>
              <a:t>By 3000 B.C. the Sumerians built the world's first known cities in southern Mesopotamia.</a:t>
            </a:r>
          </a:p>
          <a:p>
            <a:pPr marL="914400" lvl="1" indent="-381000" rtl="0">
              <a:buClr>
                <a:schemeClr val="dk1"/>
              </a:buClr>
              <a:buSzPct val="133333"/>
              <a:buFont typeface="Courier New"/>
              <a:buChar char="o"/>
            </a:pPr>
            <a:r>
              <a:rPr lang="en" sz="1800"/>
              <a:t>They depended on irrigated fields of                                                              wheat and barley.</a:t>
            </a:r>
          </a:p>
          <a:p>
            <a:pPr marL="914400" lvl="1" indent="-381000" rtl="0">
              <a:buClr>
                <a:schemeClr val="dk1"/>
              </a:buClr>
              <a:buSzPct val="133333"/>
              <a:buFont typeface="Courier New"/>
              <a:buChar char="o"/>
            </a:pPr>
            <a:r>
              <a:rPr lang="en" sz="1800"/>
              <a:t>City merchants traded goods                                                                   throughout the region</a:t>
            </a:r>
            <a:r>
              <a:rPr lang="en"/>
              <a:t>.</a:t>
            </a:r>
          </a:p>
        </p:txBody>
      </p:sp>
      <p:sp>
        <p:nvSpPr>
          <p:cNvPr id="42" name="Shape 42"/>
          <p:cNvSpPr/>
          <p:nvPr/>
        </p:nvSpPr>
        <p:spPr>
          <a:xfrm>
            <a:off x="5333999" y="4419600"/>
            <a:ext cx="3809999" cy="2297688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457200" y="186035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Ancient Empires</a:t>
            </a:r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1"/>
              </a:buClr>
              <a:buSzPct val="208333"/>
              <a:buFont typeface="Arial"/>
              <a:buChar char="•"/>
            </a:pPr>
            <a:r>
              <a:rPr lang="en" sz="2400"/>
              <a:t>Mesopotamia's rich resources attracted many invaders.</a:t>
            </a:r>
          </a:p>
          <a:p>
            <a:pPr marL="457200" lvl="0" indent="-419100" rtl="0">
              <a:buClr>
                <a:schemeClr val="dk1"/>
              </a:buClr>
              <a:buSzPct val="208333"/>
              <a:buFont typeface="Arial"/>
              <a:buChar char="•"/>
            </a:pPr>
            <a:r>
              <a:rPr lang="en" sz="2400"/>
              <a:t>Akkadians conquered the Sumerians in about 2350 B.C. and created the region's first empire.</a:t>
            </a:r>
          </a:p>
          <a:p>
            <a:pPr marL="457200" lvl="0" indent="-419100" rtl="0">
              <a:buClr>
                <a:schemeClr val="dk1"/>
              </a:buClr>
              <a:buSzPct val="208333"/>
              <a:buFont typeface="Arial"/>
              <a:buChar char="•"/>
            </a:pPr>
            <a:r>
              <a:rPr lang="en" sz="2400"/>
              <a:t>Islands of the Persian Gulf became major trading centers eventually linking merchants of Mesopotamia and India.</a:t>
            </a:r>
          </a:p>
          <a:p>
            <a:pPr marL="457200" lvl="0" indent="-419100" rtl="0">
              <a:buClr>
                <a:schemeClr val="dk1"/>
              </a:buClr>
              <a:buSzPct val="208333"/>
              <a:buFont typeface="Arial"/>
              <a:buChar char="•"/>
            </a:pPr>
            <a:r>
              <a:rPr lang="en" sz="2400"/>
              <a:t>550 B.C. an empire developed in Persia and they conquered both Mesopotamia and Asia Minor.</a:t>
            </a:r>
          </a:p>
          <a:p>
            <a:pPr marL="457200" lvl="0" indent="-419100" rtl="0">
              <a:buClr>
                <a:schemeClr val="dk1"/>
              </a:buClr>
              <a:buSzPct val="208333"/>
              <a:buFont typeface="Arial"/>
              <a:buChar char="•"/>
            </a:pPr>
            <a:r>
              <a:rPr lang="en" sz="2400"/>
              <a:t>Later, the Greeks and Romans controlled much of the region. 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457200" y="186035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The Rise of Islam</a:t>
            </a:r>
          </a:p>
        </p:txBody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335727" y="1600200"/>
            <a:ext cx="84444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1"/>
              </a:buClr>
              <a:buSzPct val="208333"/>
              <a:buFont typeface="Arial"/>
              <a:buChar char="•"/>
            </a:pPr>
            <a:r>
              <a:rPr lang="en" sz="2400"/>
              <a:t>Muhammad, who was born in Mecca, established Islam.</a:t>
            </a:r>
          </a:p>
          <a:p>
            <a:pPr marL="457200" lvl="0" indent="-419100" rtl="0">
              <a:buClr>
                <a:schemeClr val="dk1"/>
              </a:buClr>
              <a:buSzPct val="208333"/>
              <a:buFont typeface="Arial"/>
              <a:buChar char="•"/>
            </a:pPr>
            <a:r>
              <a:rPr lang="en" sz="2400"/>
              <a:t>Around 610 A.D. he had a vision of the angel Gabriel who told him to preach the word of God (Allah).</a:t>
            </a:r>
          </a:p>
          <a:p>
            <a:pPr marL="457200" lvl="0" indent="-419100" rtl="0">
              <a:buClr>
                <a:schemeClr val="dk1"/>
              </a:buClr>
              <a:buSzPct val="208333"/>
              <a:buFont typeface="Arial"/>
              <a:buChar char="•"/>
            </a:pPr>
            <a:r>
              <a:rPr lang="en" sz="2400"/>
              <a:t>He spread Allah's message to people called Muslims.</a:t>
            </a:r>
          </a:p>
          <a:p>
            <a:pPr marL="457200" lvl="0" indent="-419100" rtl="0">
              <a:buClr>
                <a:schemeClr val="dk1"/>
              </a:buClr>
              <a:buSzPct val="208333"/>
              <a:buFont typeface="Arial"/>
              <a:buChar char="•"/>
            </a:pPr>
            <a:r>
              <a:rPr lang="en" sz="2400"/>
              <a:t>The Qur'an contains Allah's message to Muhammad.</a:t>
            </a:r>
          </a:p>
          <a:p>
            <a:pPr marL="457200" lvl="0" indent="-419100" rtl="0">
              <a:buClr>
                <a:schemeClr val="dk1"/>
              </a:buClr>
              <a:buSzPct val="208333"/>
              <a:buFont typeface="Arial"/>
              <a:buChar char="•"/>
            </a:pPr>
            <a:r>
              <a:rPr lang="en" sz="2400"/>
              <a:t>Due to persecution, Muhammad established a Muslim community in the city of Medina.</a:t>
            </a:r>
          </a:p>
          <a:p>
            <a:pPr marL="457200" lvl="0" indent="-419100" rtl="0">
              <a:buClr>
                <a:schemeClr val="dk1"/>
              </a:buClr>
              <a:buSzPct val="208333"/>
              <a:buFont typeface="Arial"/>
              <a:buChar char="•"/>
            </a:pPr>
            <a:r>
              <a:rPr lang="en" sz="2400"/>
              <a:t>By the time of his death in 632, Islam had spread throughout the Arabian Peninsula.</a:t>
            </a:r>
          </a:p>
          <a:p>
            <a:pPr marL="457200" lvl="0" indent="-419100">
              <a:buClr>
                <a:schemeClr val="dk1"/>
              </a:buClr>
              <a:buSzPct val="208333"/>
              <a:buFont typeface="Arial"/>
              <a:buChar char="•"/>
            </a:pPr>
            <a:r>
              <a:rPr lang="en" sz="2400"/>
              <a:t>Within a century Islam had spread as far as Morocco and Spain, and later to Central and Southeast Asia as well as India.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457200" y="176685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Empires and Independence</a:t>
            </a:r>
          </a:p>
        </p:txBody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373102" y="1600200"/>
            <a:ext cx="84630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1"/>
              </a:buClr>
              <a:buSzPct val="208333"/>
              <a:buFont typeface="Arial"/>
              <a:buChar char="•"/>
            </a:pPr>
            <a:r>
              <a:rPr lang="en" sz="2400"/>
              <a:t>In the 1200s the Mongols conquered                          what is now Afghanistan, Iran, and Iraq.</a:t>
            </a:r>
          </a:p>
          <a:p>
            <a:pPr marL="457200" lvl="0" indent="-419100" rtl="0">
              <a:buClr>
                <a:schemeClr val="dk1"/>
              </a:buClr>
              <a:buSzPct val="208333"/>
              <a:buFont typeface="Arial"/>
              <a:buChar char="•"/>
            </a:pPr>
            <a:r>
              <a:rPr lang="en" sz="2400"/>
              <a:t>In the 1500s the Safavids came to                                        power in Iran and soon seized                                  Afghanistan from the Muslim rulers of India.</a:t>
            </a:r>
          </a:p>
          <a:p>
            <a:pPr marL="457200" lvl="0" indent="-419100" rtl="0">
              <a:buClr>
                <a:schemeClr val="dk1"/>
              </a:buClr>
              <a:buSzPct val="208333"/>
              <a:buFont typeface="Arial"/>
              <a:buChar char="•"/>
            </a:pPr>
            <a:r>
              <a:rPr lang="en" sz="2400"/>
              <a:t>The more than 200 year rule of the Safavids is considered the golden age of Persian culture.</a:t>
            </a:r>
          </a:p>
          <a:p>
            <a:pPr marL="914400" lvl="1" indent="-381000" rtl="0">
              <a:buClr>
                <a:schemeClr val="dk1"/>
              </a:buClr>
              <a:buSzPct val="133333"/>
              <a:buFont typeface="Courier New"/>
              <a:buChar char="o"/>
            </a:pPr>
            <a:r>
              <a:rPr lang="en" sz="1800"/>
              <a:t>Literature, architecture, and arts flourished.</a:t>
            </a:r>
          </a:p>
          <a:p>
            <a:pPr marL="914400" lvl="1" indent="-381000" rtl="0">
              <a:buClr>
                <a:schemeClr val="dk1"/>
              </a:buClr>
              <a:buSzPct val="133333"/>
              <a:buFont typeface="Courier New"/>
              <a:buChar char="o"/>
            </a:pPr>
            <a:r>
              <a:rPr lang="en" sz="1800"/>
              <a:t>Persian carpets, ceramics, and textiles became renowned.</a:t>
            </a:r>
          </a:p>
          <a:p>
            <a:pPr marL="457200" lvl="0" indent="-419100" rtl="0">
              <a:buClr>
                <a:schemeClr val="dk1"/>
              </a:buClr>
              <a:buSzPct val="208333"/>
              <a:buFont typeface="Arial"/>
              <a:buChar char="•"/>
            </a:pPr>
            <a:r>
              <a:rPr lang="en" sz="2400"/>
              <a:t>Britain and Russia tried controlling the area in the 1800s and both Iran and Afghanistan became independent in the 1900s.</a:t>
            </a:r>
          </a:p>
        </p:txBody>
      </p:sp>
      <p:sp>
        <p:nvSpPr>
          <p:cNvPr id="61" name="Shape 61"/>
          <p:cNvSpPr/>
          <p:nvPr/>
        </p:nvSpPr>
        <p:spPr>
          <a:xfrm>
            <a:off x="6688943" y="0"/>
            <a:ext cx="2455056" cy="3275804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457200" y="186035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Empires and Independence</a:t>
            </a:r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1"/>
              </a:buClr>
              <a:buSzPct val="208333"/>
              <a:buFont typeface="Arial"/>
              <a:buChar char="•"/>
            </a:pPr>
            <a:r>
              <a:rPr lang="en" sz="2400"/>
              <a:t>In the 1500s the Ottoman Turks conquered Mesopotamia and the east and west coasts of the Arabian Peninsula.</a:t>
            </a:r>
          </a:p>
          <a:p>
            <a:pPr marL="457200" lvl="0" indent="-419100" rtl="0">
              <a:buClr>
                <a:schemeClr val="dk1"/>
              </a:buClr>
              <a:buSzPct val="208333"/>
              <a:buFont typeface="Arial"/>
              <a:buChar char="•"/>
            </a:pPr>
            <a:r>
              <a:rPr lang="en" sz="2400"/>
              <a:t>This land was held until the British took over in the early 1900s.</a:t>
            </a:r>
          </a:p>
          <a:p>
            <a:pPr marL="457200" lvl="0" indent="-419100" rtl="0">
              <a:buClr>
                <a:schemeClr val="dk1"/>
              </a:buClr>
              <a:buSzPct val="208333"/>
              <a:buFont typeface="Arial"/>
              <a:buChar char="•"/>
            </a:pPr>
            <a:r>
              <a:rPr lang="en" sz="2400"/>
              <a:t>Iraq and Saudi Arabia became                                          independent in 1932.</a:t>
            </a:r>
          </a:p>
          <a:p>
            <a:pPr marL="457200" lvl="0" indent="-419100">
              <a:buClr>
                <a:schemeClr val="dk1"/>
              </a:buClr>
              <a:buSzPct val="208333"/>
              <a:buFont typeface="Arial"/>
              <a:buChar char="•"/>
            </a:pPr>
            <a:r>
              <a:rPr lang="en" sz="2400"/>
              <a:t>Kuwait, Bahrain, Qatar,                                                                                                                   Yemen, and the UAE did not                                                                 become independent until                                                                          the 1960s and 70s.</a:t>
            </a:r>
          </a:p>
        </p:txBody>
      </p:sp>
      <p:sp>
        <p:nvSpPr>
          <p:cNvPr id="68" name="Shape 68"/>
          <p:cNvSpPr/>
          <p:nvPr/>
        </p:nvSpPr>
        <p:spPr>
          <a:xfrm>
            <a:off x="5119556" y="3514374"/>
            <a:ext cx="4024443" cy="28126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457200" y="186035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People and Languages</a:t>
            </a:r>
          </a:p>
        </p:txBody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1"/>
              </a:buClr>
              <a:buSzPct val="208333"/>
              <a:buFont typeface="Arial"/>
              <a:buChar char="•"/>
            </a:pPr>
            <a:r>
              <a:rPr lang="en" sz="2400"/>
              <a:t>Most people in the Persian Gulf and Southwest Asia are Arabs.</a:t>
            </a:r>
          </a:p>
          <a:p>
            <a:pPr marL="914400" lvl="1" indent="-381000" rtl="0">
              <a:buClr>
                <a:schemeClr val="dk1"/>
              </a:buClr>
              <a:buSzPct val="133333"/>
              <a:buFont typeface="Courier New"/>
              <a:buChar char="o"/>
            </a:pPr>
            <a:r>
              <a:rPr lang="en" sz="1800"/>
              <a:t>Arabic place names in Spain and Morocco, Central Asia, and India.</a:t>
            </a:r>
          </a:p>
          <a:p>
            <a:pPr marL="914400" lvl="1" indent="-381000" rtl="0">
              <a:buClr>
                <a:schemeClr val="dk1"/>
              </a:buClr>
              <a:buSzPct val="133333"/>
              <a:buFont typeface="Courier New"/>
              <a:buChar char="o"/>
            </a:pPr>
            <a:r>
              <a:rPr lang="en" sz="1800"/>
              <a:t>Located primarily in Saudi Arabia and Iraq.</a:t>
            </a:r>
          </a:p>
          <a:p>
            <a:pPr marL="457200" lvl="0" indent="-419100" rtl="0">
              <a:buClr>
                <a:schemeClr val="dk1"/>
              </a:buClr>
              <a:buSzPct val="208333"/>
              <a:buFont typeface="Arial"/>
              <a:buChar char="•"/>
            </a:pPr>
            <a:r>
              <a:rPr lang="en" sz="2400"/>
              <a:t>Kurds are Muslims but not Arabs.</a:t>
            </a:r>
          </a:p>
          <a:p>
            <a:pPr marL="914400" lvl="1" indent="-381000" rtl="0">
              <a:buClr>
                <a:schemeClr val="dk1"/>
              </a:buClr>
              <a:buSzPct val="133333"/>
              <a:buFont typeface="Courier New"/>
              <a:buChar char="o"/>
            </a:pPr>
            <a:r>
              <a:rPr lang="en" sz="1800"/>
              <a:t>Live in borderlands of Iran, Iraq, Syria and Turkey.</a:t>
            </a:r>
          </a:p>
          <a:p>
            <a:pPr marL="457200" lvl="0" indent="-419100" rtl="0">
              <a:buClr>
                <a:schemeClr val="dk1"/>
              </a:buClr>
              <a:buSzPct val="208333"/>
              <a:buFont typeface="Arial"/>
              <a:buChar char="•"/>
            </a:pPr>
            <a:r>
              <a:rPr lang="en" sz="2400"/>
              <a:t>Most Iranians are Persians who speak Farsi.</a:t>
            </a:r>
          </a:p>
          <a:p>
            <a:pPr marL="914400" lvl="1" indent="-381000" rtl="0">
              <a:buClr>
                <a:schemeClr val="dk1"/>
              </a:buClr>
              <a:buSzPct val="133333"/>
              <a:buFont typeface="Courier New"/>
              <a:buChar char="o"/>
            </a:pPr>
            <a:r>
              <a:rPr lang="en" sz="1800"/>
              <a:t>Iran also includes Arabs and Turks.</a:t>
            </a:r>
          </a:p>
          <a:p>
            <a:pPr marL="457200" lvl="0" indent="-419100" rtl="0">
              <a:buClr>
                <a:schemeClr val="dk1"/>
              </a:buClr>
              <a:buSzPct val="208333"/>
              <a:buFont typeface="Arial"/>
              <a:buChar char="•"/>
            </a:pPr>
            <a:r>
              <a:rPr lang="en" sz="2400"/>
              <a:t>The Pashtun are the largest ethnic group in Afghanistan.</a:t>
            </a:r>
          </a:p>
          <a:p>
            <a:pPr marL="914400" lvl="1" indent="-381000" rtl="0">
              <a:buClr>
                <a:schemeClr val="dk1"/>
              </a:buClr>
              <a:buSzPct val="133333"/>
              <a:buFont typeface="Courier New"/>
              <a:buChar char="o"/>
            </a:pPr>
            <a:r>
              <a:rPr lang="en" sz="1800"/>
              <a:t>Pashtun refers to several tribes that speak the Pashtu language.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/>
          <p:nvPr/>
        </p:nvSpPr>
        <p:spPr>
          <a:xfrm>
            <a:off x="380804" y="1022534"/>
            <a:ext cx="8382390" cy="4614864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title"/>
          </p:nvPr>
        </p:nvSpPr>
        <p:spPr>
          <a:xfrm>
            <a:off x="457200" y="186035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Sunnis and Shia</a:t>
            </a:r>
          </a:p>
        </p:txBody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255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Sunnis (orthodox)</a:t>
            </a:r>
          </a:p>
          <a:p>
            <a:pPr marL="457200" lvl="0" indent="-3810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400"/>
              <a:t>Choose their imams.</a:t>
            </a:r>
          </a:p>
          <a:p>
            <a:endParaRPr/>
          </a:p>
          <a:p>
            <a:pPr marL="457200" lvl="0" indent="-3810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400"/>
              <a:t>90 percent of Muslims.</a:t>
            </a:r>
          </a:p>
          <a:p>
            <a:pPr lvl="0" rtl="0">
              <a:buNone/>
            </a:pPr>
            <a:r>
              <a:rPr lang="en" sz="2400"/>
              <a:t> </a:t>
            </a:r>
          </a:p>
          <a:p>
            <a:pPr marL="457200" lvl="0" indent="-3810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400"/>
              <a:t>Spread throughout the world.</a:t>
            </a:r>
          </a:p>
        </p:txBody>
      </p:sp>
      <p:sp>
        <p:nvSpPr>
          <p:cNvPr id="86" name="Shape 86"/>
          <p:cNvSpPr txBox="1">
            <a:spLocks noGrp="1"/>
          </p:cNvSpPr>
          <p:nvPr>
            <p:ph type="body" idx="2"/>
          </p:nvPr>
        </p:nvSpPr>
        <p:spPr>
          <a:xfrm>
            <a:off x="4761353" y="1600200"/>
            <a:ext cx="39255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Shia</a:t>
            </a:r>
          </a:p>
          <a:p>
            <a:pPr marL="457200" lvl="0" indent="-3810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400"/>
              <a:t>Only Muhammad's descendants.</a:t>
            </a:r>
          </a:p>
          <a:p>
            <a:pPr lvl="0" rtl="0">
              <a:buNone/>
            </a:pPr>
            <a:r>
              <a:rPr lang="en" sz="2400"/>
              <a:t> </a:t>
            </a:r>
          </a:p>
          <a:p>
            <a:pPr marL="457200" lvl="0" indent="-3810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400"/>
              <a:t>Iran, southern Iraq, Yemen, Syria, and Lebanon.</a:t>
            </a:r>
          </a:p>
          <a:p>
            <a:pPr lvl="0" rtl="0">
              <a:buNone/>
            </a:pPr>
            <a:r>
              <a:rPr lang="en" sz="2400"/>
              <a:t> </a:t>
            </a:r>
          </a:p>
          <a:p>
            <a:pPr marL="457200" lvl="0" indent="-3810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400"/>
              <a:t>Imams have considerable political power in Iran.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>
  <a:themeElements>
    <a:clrScheme name="Custom 352">
      <a:dk1>
        <a:srgbClr val="333333"/>
      </a:dk1>
      <a:lt1>
        <a:srgbClr val="FFFFFF"/>
      </a:lt1>
      <a:dk2>
        <a:srgbClr val="800000"/>
      </a:dk2>
      <a:lt2>
        <a:srgbClr val="CCCCCC"/>
      </a:lt2>
      <a:accent1>
        <a:srgbClr val="0E427E"/>
      </a:accent1>
      <a:accent2>
        <a:srgbClr val="C5AF48"/>
      </a:accent2>
      <a:accent3>
        <a:srgbClr val="327C56"/>
      </a:accent3>
      <a:accent4>
        <a:srgbClr val="387B7D"/>
      </a:accent4>
      <a:accent5>
        <a:srgbClr val="BA7436"/>
      </a:accent5>
      <a:accent6>
        <a:srgbClr val="804000"/>
      </a:accent6>
      <a:hlink>
        <a:srgbClr val="1D6B8D"/>
      </a:hlink>
      <a:folHlink>
        <a:srgbClr val="103B4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578</Words>
  <Application>Microsoft Office PowerPoint</Application>
  <PresentationFormat>On-screen Show (4:3)</PresentationFormat>
  <Paragraphs>57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/>
      <vt:lpstr>Slide 1</vt:lpstr>
      <vt:lpstr>The Fertile Crescent</vt:lpstr>
      <vt:lpstr>Ancient Empires</vt:lpstr>
      <vt:lpstr>The Rise of Islam</vt:lpstr>
      <vt:lpstr>Empires and Independence</vt:lpstr>
      <vt:lpstr>Empires and Independence</vt:lpstr>
      <vt:lpstr>People and Languages</vt:lpstr>
      <vt:lpstr>Slide 8</vt:lpstr>
      <vt:lpstr>Sunnis and Shia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cp:lastModifiedBy>Curtis Ranweiler</cp:lastModifiedBy>
  <cp:revision>3</cp:revision>
  <dcterms:modified xsi:type="dcterms:W3CDTF">2013-02-19T15:46:33Z</dcterms:modified>
</cp:coreProperties>
</file>